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61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6d1d391c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56d1d391c2_1_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56d1d391c2_1_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71850ad5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71850ad5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571850ad5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571850ad5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571850ad58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571850ad58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71850ad5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571850ad58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571850ad58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71850ad58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571850ad58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571850ad58_0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71850ad5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571850ad58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571850ad58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9a64b5986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49a64b5986_0_492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g49a64b5986_0_492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b93448a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4b93448afc_0_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g4b93448afc_0_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b1c38d7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4b1c38d769_0_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4b1c38d769_0_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6d1d391c2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56d1d391c2_3_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56d1d391c2_3_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b1c38d769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4b1c38d769_0_87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4b1c38d769_0_87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b1c38d769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4b1c38d769_0_92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4b1c38d769_0_92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b1c38d769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4b1c38d769_0_137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4b1c38d769_0_137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b1c38d769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4b1c38d769_0_102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4b1c38d769_0_102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rge quote">
  <p:cSld name="Large quote">
    <p:bg>
      <p:bgPr>
        <a:solidFill>
          <a:srgbClr val="FACB47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768000" y="2294400"/>
            <a:ext cx="10579255" cy="22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>
              <a:lnSpc>
                <a:spcPct val="103685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4104"/>
              <a:buFont typeface="Noto Sans Symbols"/>
              <a:buNone/>
              <a:defRPr sz="5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83032" algn="l">
              <a:lnSpc>
                <a:spcPct val="108312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2140800" y="3734400"/>
            <a:ext cx="7838341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>
              <a:lnSpc>
                <a:spcPct val="233291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83032" algn="l">
              <a:lnSpc>
                <a:spcPct val="108312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 image">
  <p:cSld name="full imag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>
            <a:spLocks noGrp="1"/>
          </p:cNvSpPr>
          <p:nvPr>
            <p:ph type="pic" idx="2"/>
          </p:nvPr>
        </p:nvSpPr>
        <p:spPr>
          <a:xfrm>
            <a:off x="0" y="1"/>
            <a:ext cx="12191875" cy="6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24628" y="358342"/>
            <a:ext cx="10135740" cy="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303333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30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BF497B-72AC-CB41-9840-F86A0F7850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368" y="6203732"/>
            <a:ext cx="1092200" cy="53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" TargetMode="External"/><Relationship Id="rId2" Type="http://schemas.openxmlformats.org/officeDocument/2006/relationships/hyperlink" Target="https://microbit.org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/>
          <p:nvPr/>
        </p:nvSpPr>
        <p:spPr>
          <a:xfrm>
            <a:off x="578589" y="1651028"/>
            <a:ext cx="11134337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Digital flashcards </a:t>
            </a:r>
            <a:endParaRPr b="1" dirty="0">
              <a:latin typeface="+mj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Teacher lesson guide </a:t>
            </a:r>
            <a:endParaRPr sz="6000" b="0" i="0" u="none" strike="noStrike" cap="none" dirty="0">
              <a:solidFill>
                <a:schemeClr val="lt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Lesson 1</a:t>
            </a:r>
            <a:endParaRPr sz="6000" dirty="0">
              <a:solidFill>
                <a:schemeClr val="lt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8933200" y="4664970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6268264" y="5387311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10484279" y="388269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 rotWithShape="1">
          <a:blip r:embed="rId4">
            <a:alphaModFix amt="5000"/>
          </a:blip>
          <a:srcRect/>
          <a:stretch/>
        </p:blipFill>
        <p:spPr>
          <a:xfrm rot="-1168137">
            <a:off x="3275646" y="4901076"/>
            <a:ext cx="866231" cy="1119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 rotWithShape="1">
          <a:blip r:embed="rId5">
            <a:alphaModFix amt="5000"/>
          </a:blip>
          <a:srcRect/>
          <a:stretch/>
        </p:blipFill>
        <p:spPr>
          <a:xfrm rot="-2090590" flipH="1">
            <a:off x="838950" y="4940120"/>
            <a:ext cx="1033233" cy="612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6">
            <a:alphaModFix amt="5000"/>
          </a:blip>
          <a:srcRect/>
          <a:stretch/>
        </p:blipFill>
        <p:spPr>
          <a:xfrm rot="1801578">
            <a:off x="5443054" y="666436"/>
            <a:ext cx="830446" cy="642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379877" y="2249455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4">
            <a:alphaModFix amt="5000"/>
          </a:blip>
          <a:srcRect/>
          <a:stretch/>
        </p:blipFill>
        <p:spPr>
          <a:xfrm rot="-1168133">
            <a:off x="1542324" y="271567"/>
            <a:ext cx="866232" cy="1119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55715E-0E86-4842-8981-CAF84BA7ADD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7376" y="5486673"/>
            <a:ext cx="2188112" cy="10686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Learning objectives revisited: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know and understand what algorithms are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write algorithms with clear instructions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test and debug algorithms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3572" y="1141225"/>
            <a:ext cx="3460098" cy="51895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p25"/>
          <p:cNvCxnSpPr/>
          <p:nvPr/>
        </p:nvCxnSpPr>
        <p:spPr>
          <a:xfrm>
            <a:off x="6095850" y="20876"/>
            <a:ext cx="300" cy="68664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6" name="Google Shape;166;p25"/>
          <p:cNvSpPr txBox="1"/>
          <p:nvPr/>
        </p:nvSpPr>
        <p:spPr>
          <a:xfrm>
            <a:off x="6893800" y="2087450"/>
            <a:ext cx="4763100" cy="25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+mj-lt"/>
                <a:ea typeface="Questrial"/>
                <a:cs typeface="Questrial"/>
                <a:sym typeface="Questrial"/>
              </a:rPr>
              <a:t>le pain</a:t>
            </a:r>
            <a:endParaRPr sz="3200" b="1" dirty="0"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+mj-lt"/>
                <a:ea typeface="Questrial"/>
                <a:cs typeface="Questrial"/>
                <a:sym typeface="Questrial"/>
              </a:rPr>
              <a:t>(bread)</a:t>
            </a:r>
            <a:endParaRPr sz="3200" dirty="0"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2" name="Google Shape;172;p26"/>
          <p:cNvCxnSpPr/>
          <p:nvPr/>
        </p:nvCxnSpPr>
        <p:spPr>
          <a:xfrm>
            <a:off x="6095850" y="-30149"/>
            <a:ext cx="300" cy="68664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3" name="Google Shape;173;p26"/>
          <p:cNvSpPr txBox="1"/>
          <p:nvPr/>
        </p:nvSpPr>
        <p:spPr>
          <a:xfrm>
            <a:off x="6893800" y="2087450"/>
            <a:ext cx="4763100" cy="25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+mj-lt"/>
                <a:ea typeface="Questrial"/>
                <a:cs typeface="Questrial"/>
                <a:sym typeface="Questrial"/>
              </a:rPr>
              <a:t>la </a:t>
            </a:r>
            <a:r>
              <a:rPr lang="en-US" sz="3200" b="1" dirty="0" err="1">
                <a:latin typeface="+mj-lt"/>
                <a:ea typeface="Questrial"/>
                <a:cs typeface="Questrial"/>
                <a:sym typeface="Questrial"/>
              </a:rPr>
              <a:t>pomme</a:t>
            </a:r>
            <a:endParaRPr sz="3200" b="1" dirty="0"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+mj-lt"/>
                <a:ea typeface="Questrial"/>
                <a:cs typeface="Questrial"/>
                <a:sym typeface="Questrial"/>
              </a:rPr>
              <a:t>(apple)</a:t>
            </a:r>
            <a:endParaRPr sz="3200" dirty="0"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174" name="Google Shape;17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9425" y="1827450"/>
            <a:ext cx="4051099" cy="2683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0" name="Google Shape;180;p27"/>
          <p:cNvCxnSpPr/>
          <p:nvPr/>
        </p:nvCxnSpPr>
        <p:spPr>
          <a:xfrm>
            <a:off x="6095850" y="1851"/>
            <a:ext cx="300" cy="68664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1" name="Google Shape;181;p27"/>
          <p:cNvSpPr txBox="1"/>
          <p:nvPr/>
        </p:nvSpPr>
        <p:spPr>
          <a:xfrm>
            <a:off x="6893800" y="2087450"/>
            <a:ext cx="4763100" cy="25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+mj-lt"/>
                <a:ea typeface="Questrial"/>
                <a:cs typeface="Questrial"/>
                <a:sym typeface="Questrial"/>
              </a:rPr>
              <a:t>le lait</a:t>
            </a:r>
            <a:endParaRPr sz="3200" b="1" dirty="0"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+mj-lt"/>
                <a:ea typeface="Questrial"/>
                <a:cs typeface="Questrial"/>
                <a:sym typeface="Questrial"/>
              </a:rPr>
              <a:t>(milk)</a:t>
            </a:r>
            <a:endParaRPr sz="3200" dirty="0"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182" name="Google Shape;18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0325" y="1250775"/>
            <a:ext cx="2909902" cy="4364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8" name="Google Shape;188;p28"/>
          <p:cNvCxnSpPr/>
          <p:nvPr/>
        </p:nvCxnSpPr>
        <p:spPr>
          <a:xfrm>
            <a:off x="6095850" y="39751"/>
            <a:ext cx="300" cy="68664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9" name="Google Shape;189;p28"/>
          <p:cNvSpPr txBox="1"/>
          <p:nvPr/>
        </p:nvSpPr>
        <p:spPr>
          <a:xfrm>
            <a:off x="6893800" y="2087450"/>
            <a:ext cx="4763100" cy="25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+mj-lt"/>
                <a:ea typeface="Questrial"/>
                <a:cs typeface="Questrial"/>
                <a:sym typeface="Questrial"/>
              </a:rPr>
              <a:t>le fromage</a:t>
            </a:r>
            <a:endParaRPr sz="3200" b="1" dirty="0"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+mj-lt"/>
                <a:ea typeface="Questrial"/>
                <a:cs typeface="Questrial"/>
                <a:sym typeface="Questrial"/>
              </a:rPr>
              <a:t>(cheese)</a:t>
            </a:r>
            <a:endParaRPr sz="3200" dirty="0"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190" name="Google Shape;19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000" y="1488638"/>
            <a:ext cx="5174296" cy="3880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6" name="Google Shape;196;p29"/>
          <p:cNvCxnSpPr/>
          <p:nvPr/>
        </p:nvCxnSpPr>
        <p:spPr>
          <a:xfrm>
            <a:off x="6096000" y="-30024"/>
            <a:ext cx="300" cy="68664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7" name="Google Shape;197;p29"/>
          <p:cNvSpPr txBox="1"/>
          <p:nvPr/>
        </p:nvSpPr>
        <p:spPr>
          <a:xfrm>
            <a:off x="6893800" y="2087450"/>
            <a:ext cx="4763100" cy="25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+mj-lt"/>
                <a:ea typeface="Questrial"/>
                <a:cs typeface="Questrial"/>
                <a:sym typeface="Questrial"/>
              </a:rPr>
              <a:t>le </a:t>
            </a:r>
            <a:r>
              <a:rPr lang="en-US" sz="3200" b="1" dirty="0" err="1">
                <a:latin typeface="+mj-lt"/>
                <a:ea typeface="Questrial"/>
                <a:cs typeface="Questrial"/>
                <a:sym typeface="Questrial"/>
              </a:rPr>
              <a:t>poisson</a:t>
            </a:r>
            <a:r>
              <a:rPr lang="en-US" sz="3200" b="1" dirty="0">
                <a:latin typeface="+mj-lt"/>
                <a:ea typeface="Questrial"/>
                <a:cs typeface="Questrial"/>
                <a:sym typeface="Questrial"/>
              </a:rPr>
              <a:t> </a:t>
            </a:r>
            <a:endParaRPr sz="3200" b="1" dirty="0"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+mj-lt"/>
                <a:ea typeface="Questrial"/>
                <a:cs typeface="Questrial"/>
                <a:sym typeface="Questrial"/>
              </a:rPr>
              <a:t>(fish)</a:t>
            </a:r>
            <a:endParaRPr sz="3200" dirty="0"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198" name="Google Shape;19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402" y="1718700"/>
            <a:ext cx="4565097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69115-3163-2F45-83F1-10462A7F1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j-lt"/>
              </a:rPr>
              <a:t>Licensing information</a:t>
            </a:r>
            <a:endParaRPr lang="en-GB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39AC0-EF02-E447-8F10-1FF15198B4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Published by the Micro:bit Educational Foundation </a:t>
            </a:r>
            <a:r>
              <a:rPr lang="en-GB" dirty="0" err="1">
                <a:latin typeface="+mj-lt"/>
                <a:hlinkClick r:id="rId2"/>
              </a:rPr>
              <a:t>microbit.org</a:t>
            </a:r>
            <a:r>
              <a:rPr lang="en-GB" dirty="0">
                <a:latin typeface="+mj-lt"/>
              </a:rPr>
              <a:t> under the following Creative Commons licence:</a:t>
            </a:r>
          </a:p>
          <a:p>
            <a:r>
              <a:rPr lang="en-GB" dirty="0">
                <a:latin typeface="+mj-lt"/>
              </a:rPr>
              <a:t>Attribution-</a:t>
            </a:r>
            <a:r>
              <a:rPr lang="en-GB" dirty="0" err="1">
                <a:latin typeface="+mj-lt"/>
              </a:rPr>
              <a:t>ShareAlike</a:t>
            </a:r>
            <a:r>
              <a:rPr lang="en-GB" dirty="0">
                <a:latin typeface="+mj-lt"/>
              </a:rPr>
              <a:t> 4.0 International (CC BY-SA 4.0)</a:t>
            </a:r>
            <a:br>
              <a:rPr lang="en-GB" dirty="0">
                <a:latin typeface="+mj-lt"/>
              </a:rPr>
            </a:br>
            <a:r>
              <a:rPr lang="en-GB" u="sng" dirty="0">
                <a:latin typeface="+mj-lt"/>
                <a:hlinkClick r:id="rId3"/>
              </a:rPr>
              <a:t>https://creativecommons.org/licenses/by-sa/4.0/</a:t>
            </a:r>
            <a:r>
              <a:rPr lang="en-GB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239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Learning objectives: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know and understand what algorithms are.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write algorithms with clear instructions.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test and debug algorithms.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Using Flashcards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In pairs, use the flashcards to practice your language.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Swap roles so you take on both roles.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/>
          <p:nvPr/>
        </p:nvSpPr>
        <p:spPr>
          <a:xfrm>
            <a:off x="1007722" y="617771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Creating Algorithms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What do you know about algorithms?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How have you previously used them?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An algorithm is a set of sequenced instructions, steps or rules for a human to follow to solve a problem or complete a task.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Responder algorithm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4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What sequence of steps did you take as ‘responder’?</a:t>
            </a:r>
            <a:br>
              <a:rPr lang="en-US" sz="34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</a:br>
            <a:endParaRPr sz="34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Testing our Algorithm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How can we test our algorithm?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What is finding and fixing errors called?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‘Shower’ algorithm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In pairs, write an algorithm that will instruct someone how to be the flashcard ‘shower.’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Test and debug your algorithm as you write it.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Testing our algorithms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How can we test if our algorithms work?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Why is it important to test our algorithms?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Testing our algorithms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Follow the algorithm you have written to use the flashcards.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Which steps of your algorithm are the easiest to follow?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Which steps of your algorithm are the least easy to follow?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306</Words>
  <Application>Microsoft Macintosh PowerPoint</Application>
  <PresentationFormat>Widescreen</PresentationFormat>
  <Paragraphs>98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Cabin</vt:lpstr>
      <vt:lpstr>Calibri</vt:lpstr>
      <vt:lpstr>Noto Sans Symbols</vt:lpstr>
      <vt:lpstr>Questrial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Licensing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Giles Booth</cp:lastModifiedBy>
  <cp:revision>4</cp:revision>
  <dcterms:modified xsi:type="dcterms:W3CDTF">2019-09-26T10:24:53Z</dcterms:modified>
</cp:coreProperties>
</file>